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1"/>
  </p:notesMasterIdLst>
  <p:sldIdLst>
    <p:sldId id="270" r:id="rId2"/>
    <p:sldId id="269" r:id="rId3"/>
    <p:sldId id="256" r:id="rId4"/>
    <p:sldId id="257" r:id="rId5"/>
    <p:sldId id="258" r:id="rId6"/>
    <p:sldId id="266" r:id="rId7"/>
    <p:sldId id="265" r:id="rId8"/>
    <p:sldId id="268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E1F49-3577-4150-B802-4A758810D56C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AA09B-9831-41B3-8347-53605FFB8E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79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A09B-9831-41B3-8347-53605FFB8E9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41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8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39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53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40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2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372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30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9521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95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80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" y="4610926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2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83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78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75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41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13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16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39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5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6090-8A57-47E7-9A80-E84BC52EFECF}" type="datetimeFigureOut">
              <a:rPr lang="zh-TW" altLang="en-US" smtClean="0"/>
              <a:t>2022/1/21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D2C0-299B-45AC-9745-03DD0F93D5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525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9PxRUNYttc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823423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zh-TW" altLang="en-US" b="1" dirty="0">
                <a:solidFill>
                  <a:srgbClr val="FF66FF"/>
                </a:solidFill>
              </a:rPr>
              <a:t>   </a:t>
            </a:r>
            <a:r>
              <a:rPr lang="zh-TW" altLang="en-US" sz="6700" b="1" dirty="0">
                <a:solidFill>
                  <a:srgbClr val="FF66FF"/>
                </a:solidFill>
              </a:rPr>
              <a:t>嘉義市民族國小</a:t>
            </a:r>
            <a:r>
              <a:rPr lang="en-US" altLang="zh-TW" sz="6700" b="1" dirty="0">
                <a:solidFill>
                  <a:srgbClr val="FF66FF"/>
                </a:solidFill>
              </a:rPr>
              <a:t/>
            </a:r>
            <a:br>
              <a:rPr lang="en-US" altLang="zh-TW" sz="6700" b="1" dirty="0">
                <a:solidFill>
                  <a:srgbClr val="FF66FF"/>
                </a:solidFill>
              </a:rPr>
            </a:br>
            <a:r>
              <a:rPr lang="en-US" altLang="zh-TW" sz="6700" b="1" dirty="0">
                <a:solidFill>
                  <a:srgbClr val="FF66FF"/>
                </a:solidFill>
              </a:rPr>
              <a:t>110</a:t>
            </a:r>
            <a:r>
              <a:rPr lang="zh-TW" altLang="en-US" sz="6700" b="1" dirty="0">
                <a:solidFill>
                  <a:srgbClr val="FF66FF"/>
                </a:solidFill>
              </a:rPr>
              <a:t>學年度第一學期</a:t>
            </a:r>
            <a:r>
              <a:rPr lang="en-US" altLang="zh-TW" sz="6700" b="1" dirty="0">
                <a:solidFill>
                  <a:srgbClr val="FF66FF"/>
                </a:solidFill>
              </a:rPr>
              <a:t/>
            </a:r>
            <a:br>
              <a:rPr lang="en-US" altLang="zh-TW" sz="6700" b="1" dirty="0">
                <a:solidFill>
                  <a:srgbClr val="FF66FF"/>
                </a:solidFill>
              </a:rPr>
            </a:br>
            <a:r>
              <a:rPr lang="zh-TW" altLang="en-US" sz="6700" b="1" dirty="0">
                <a:solidFill>
                  <a:srgbClr val="FF66FF"/>
                </a:solidFill>
              </a:rPr>
              <a:t> 休業式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3495" y="4005064"/>
            <a:ext cx="5637010" cy="882119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FFFF00"/>
                </a:solidFill>
              </a:rPr>
              <a:t>  </a:t>
            </a:r>
            <a:r>
              <a:rPr lang="zh-TW" altLang="en-US" sz="7200" b="1" dirty="0" smtClean="0">
                <a:solidFill>
                  <a:srgbClr val="FFFF00"/>
                </a:solidFill>
              </a:rPr>
              <a:t>教務處</a:t>
            </a:r>
            <a:r>
              <a:rPr lang="zh-TW" altLang="en-US" sz="7200" b="1" dirty="0">
                <a:solidFill>
                  <a:srgbClr val="FFFF00"/>
                </a:solidFill>
              </a:rPr>
              <a:t>報告</a:t>
            </a:r>
          </a:p>
        </p:txBody>
      </p:sp>
    </p:spTree>
    <p:extLst>
      <p:ext uri="{BB962C8B-B14F-4D97-AF65-F5344CB8AC3E}">
        <p14:creationId xmlns:p14="http://schemas.microsoft.com/office/powerpoint/2010/main" val="320252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1141752"/>
            <a:ext cx="9144010" cy="449805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11356" y="4062694"/>
            <a:ext cx="4812469" cy="1585217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2" y="3656494"/>
            <a:ext cx="916270" cy="1464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9" y="1141752"/>
            <a:ext cx="1938141" cy="4858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234"/>
            <a:ext cx="9144000" cy="298551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036932" y="2202250"/>
            <a:ext cx="5700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zh-TW" sz="33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33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33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en-US" sz="33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3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3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學期期末</a:t>
            </a:r>
            <a:r>
              <a:rPr lang="zh-TW" altLang="en-US" sz="33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</a:t>
            </a:r>
            <a:r>
              <a:rPr lang="zh-TW" altLang="en-US" sz="3300" b="1" dirty="0">
                <a:solidFill>
                  <a:srgbClr val="FF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業式</a:t>
            </a:r>
            <a:endParaRPr lang="en-US" altLang="zh-TW" sz="3300" b="1" dirty="0">
              <a:solidFill>
                <a:srgbClr val="FF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400"/>
              </a:lnSpc>
            </a:pPr>
            <a:r>
              <a:rPr lang="zh-TW" altLang="en-US" sz="3300" b="1" dirty="0">
                <a:solidFill>
                  <a:srgbClr val="865B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3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輔導處</a:t>
            </a:r>
            <a:r>
              <a:rPr lang="zh-TW" altLang="en-US" sz="33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endParaRPr lang="zh-CN" altLang="en-US" sz="33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96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870695" y="2153281"/>
            <a:ext cx="1169599" cy="1781692"/>
            <a:chOff x="3727157" y="1560735"/>
            <a:chExt cx="1559465" cy="2375589"/>
          </a:xfrm>
        </p:grpSpPr>
        <p:sp>
          <p:nvSpPr>
            <p:cNvPr id="6" name="文本框 5"/>
            <p:cNvSpPr txBox="1"/>
            <p:nvPr/>
          </p:nvSpPr>
          <p:spPr>
            <a:xfrm>
              <a:off x="3727157" y="1560735"/>
              <a:ext cx="1077217" cy="150810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4050" b="1" dirty="0">
                  <a:solidFill>
                    <a:srgbClr val="865B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lang="zh-TW" altLang="en-US" sz="4050" b="1" dirty="0">
                  <a:solidFill>
                    <a:srgbClr val="865B3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錄</a:t>
              </a:r>
              <a:endParaRPr lang="zh-CN" altLang="en-US" sz="4050" b="1" dirty="0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547958" y="1581834"/>
              <a:ext cx="738664" cy="235449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tang" panose="02030600000101010101" pitchFamily="18" charset="-127"/>
                  <a:ea typeface="Batang" panose="02030600000101010101" pitchFamily="18" charset="-127"/>
                </a:rPr>
                <a:t>CONTENTS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94208" y="2153282"/>
            <a:ext cx="4377528" cy="955181"/>
            <a:chOff x="3991594" y="1132079"/>
            <a:chExt cx="6309360" cy="1376708"/>
          </a:xfrm>
        </p:grpSpPr>
        <p:sp>
          <p:nvSpPr>
            <p:cNvPr id="8" name="五边形 7"/>
            <p:cNvSpPr/>
            <p:nvPr/>
          </p:nvSpPr>
          <p:spPr>
            <a:xfrm flipH="1">
              <a:off x="3991594" y="1772571"/>
              <a:ext cx="6309360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寒假假期小叮嚀</a:t>
              </a:r>
              <a:endPara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517592" y="1132079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22" name="组合 18"/>
          <p:cNvGrpSpPr/>
          <p:nvPr/>
        </p:nvGrpSpPr>
        <p:grpSpPr>
          <a:xfrm>
            <a:off x="4541321" y="3261278"/>
            <a:ext cx="1498523" cy="1708480"/>
            <a:chOff x="849122" y="2051206"/>
            <a:chExt cx="1481445" cy="1481445"/>
          </a:xfrm>
        </p:grpSpPr>
        <p:sp>
          <p:nvSpPr>
            <p:cNvPr id="23" name="MH_Other_4"/>
            <p:cNvSpPr/>
            <p:nvPr>
              <p:custDataLst>
                <p:tags r:id="rId1"/>
              </p:custDataLst>
            </p:nvPr>
          </p:nvSpPr>
          <p:spPr>
            <a:xfrm rot="5400000">
              <a:off x="849122" y="2051206"/>
              <a:ext cx="1481445" cy="1481445"/>
            </a:xfrm>
            <a:prstGeom prst="teardrop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81000" tIns="27000" rIns="0" anchor="ctr"/>
            <a:lstStyle/>
            <a:p>
              <a:pPr algn="ctr">
                <a:defRPr/>
              </a:pPr>
              <a:endParaRPr lang="th-TH" sz="27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KSO_Shape"/>
            <p:cNvSpPr>
              <a:spLocks/>
            </p:cNvSpPr>
            <p:nvPr/>
          </p:nvSpPr>
          <p:spPr bwMode="auto">
            <a:xfrm>
              <a:off x="1188643" y="2529481"/>
              <a:ext cx="775887" cy="588380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350"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7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-1" y="969065"/>
            <a:ext cx="4911873" cy="47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594162" y="2543323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latin typeface="Impact" panose="020B0806030902050204" pitchFamily="34" charset="0"/>
              </a:rPr>
              <a:t>一</a:t>
            </a:r>
            <a:endParaRPr lang="zh-CN" altLang="en-US" sz="3000" b="1" dirty="0">
              <a:latin typeface="Impact" panose="020B0806030902050204" pitchFamily="34" charset="0"/>
            </a:endParaRPr>
          </a:p>
          <a:p>
            <a:r>
              <a:rPr lang="zh-TW" altLang="en-US" sz="3000" b="1" dirty="0">
                <a:latin typeface="Bodoni MT Black" panose="02070A03080606020203" pitchFamily="18" charset="0"/>
              </a:rPr>
              <a:t>記得準時</a:t>
            </a:r>
            <a:endParaRPr lang="en-US" altLang="zh-TW" sz="3000" b="1" dirty="0">
              <a:latin typeface="Bodoni MT Black" panose="02070A03080606020203" pitchFamily="18" charset="0"/>
            </a:endParaRPr>
          </a:p>
          <a:p>
            <a:r>
              <a:rPr lang="zh-TW" altLang="en-US" sz="3000" b="1" dirty="0">
                <a:latin typeface="Bodoni MT Black" panose="02070A03080606020203" pitchFamily="18" charset="0"/>
              </a:rPr>
              <a:t>到校上課</a:t>
            </a:r>
            <a:endParaRPr lang="zh-CN" altLang="en-US" sz="3000" b="1" dirty="0">
              <a:latin typeface="Bodoni MT Black" panose="02070A03080606020203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80217" y="1776896"/>
            <a:ext cx="4127729" cy="301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50"/>
              </a:lnSpc>
            </a:pPr>
            <a:r>
              <a:rPr lang="zh-TW" altLang="en-US" sz="2100" b="1" dirty="0">
                <a:solidFill>
                  <a:srgbClr val="F0893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 sz="2100" b="1" dirty="0">
                <a:solidFill>
                  <a:srgbClr val="F0893C"/>
                </a:solidFill>
              </a:rPr>
              <a:t>寒假學習扶助潛能培力</a:t>
            </a:r>
            <a:r>
              <a:rPr lang="zh-TW" altLang="zh-TW" sz="2100" b="1" dirty="0">
                <a:solidFill>
                  <a:srgbClr val="F0893C"/>
                </a:solidFill>
              </a:rPr>
              <a:t>班</a:t>
            </a:r>
            <a:endParaRPr lang="en-US" altLang="zh-TW" sz="2100" b="1" dirty="0">
              <a:solidFill>
                <a:srgbClr val="F0893C"/>
              </a:solidFill>
            </a:endParaRPr>
          </a:p>
          <a:p>
            <a:pPr>
              <a:lnSpc>
                <a:spcPts val="2850"/>
              </a:lnSpc>
            </a:pPr>
            <a:r>
              <a:rPr lang="zh-TW" altLang="en-US" sz="2100" b="1" dirty="0">
                <a:solidFill>
                  <a:srgbClr val="F0893C"/>
                </a:solidFill>
              </a:rPr>
              <a:t>    上</a:t>
            </a:r>
            <a:r>
              <a:rPr lang="zh-TW" altLang="zh-TW" sz="2100" b="1" dirty="0">
                <a:solidFill>
                  <a:srgbClr val="F0893C"/>
                </a:solidFill>
              </a:rPr>
              <a:t>課</a:t>
            </a:r>
            <a:r>
              <a:rPr lang="zh-TW" altLang="zh-TW" sz="2100" b="1" dirty="0">
                <a:solidFill>
                  <a:srgbClr val="F0893C"/>
                </a:solidFill>
              </a:rPr>
              <a:t>時間</a:t>
            </a:r>
            <a:r>
              <a:rPr lang="zh-TW" altLang="zh-TW" sz="2100" b="1" dirty="0">
                <a:solidFill>
                  <a:srgbClr val="F0893C"/>
                </a:solidFill>
              </a:rPr>
              <a:t>：</a:t>
            </a:r>
            <a:endParaRPr lang="en-US" altLang="zh-TW" sz="2100" b="1" dirty="0">
              <a:solidFill>
                <a:srgbClr val="F0893C"/>
              </a:solidFill>
            </a:endParaRPr>
          </a:p>
          <a:p>
            <a:pPr>
              <a:lnSpc>
                <a:spcPts val="2850"/>
              </a:lnSpc>
            </a:pPr>
            <a:r>
              <a:rPr lang="zh-TW" altLang="en-US" sz="2100" b="1" dirty="0">
                <a:solidFill>
                  <a:srgbClr val="F0893C"/>
                </a:solidFill>
              </a:rPr>
              <a:t> </a:t>
            </a:r>
            <a:r>
              <a:rPr lang="zh-TW" altLang="en-US" sz="2100" b="1" dirty="0">
                <a:solidFill>
                  <a:srgbClr val="F0893C"/>
                </a:solidFill>
              </a:rPr>
              <a:t>    </a:t>
            </a:r>
            <a:r>
              <a:rPr lang="en-US" altLang="zh-TW" sz="2100" b="1" dirty="0">
                <a:solidFill>
                  <a:srgbClr val="F0893C"/>
                </a:solidFill>
              </a:rPr>
              <a:t>1/24~1/28</a:t>
            </a:r>
            <a:r>
              <a:rPr lang="zh-TW" altLang="zh-TW" sz="2100" b="1" dirty="0">
                <a:solidFill>
                  <a:srgbClr val="F0893C"/>
                </a:solidFill>
              </a:rPr>
              <a:t>上午</a:t>
            </a:r>
            <a:r>
              <a:rPr lang="en-US" altLang="zh-TW" sz="2100" b="1" dirty="0">
                <a:solidFill>
                  <a:srgbClr val="F0893C"/>
                </a:solidFill>
              </a:rPr>
              <a:t>8:30~11:50</a:t>
            </a:r>
          </a:p>
          <a:p>
            <a:pPr>
              <a:lnSpc>
                <a:spcPts val="2850"/>
              </a:lnSpc>
            </a:pPr>
            <a:endParaRPr lang="en-US" altLang="zh-TW" sz="2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2850"/>
              </a:lnSpc>
            </a:pP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zh-TW" sz="2100" b="1" dirty="0"/>
              <a:t>寒假</a:t>
            </a:r>
            <a:r>
              <a:rPr lang="zh-TW" altLang="zh-TW" sz="2100" b="1" dirty="0"/>
              <a:t>身障學生</a:t>
            </a:r>
            <a:r>
              <a:rPr lang="zh-TW" altLang="zh-TW" sz="2100" b="1" dirty="0"/>
              <a:t>課後照顧專</a:t>
            </a:r>
            <a:r>
              <a:rPr lang="zh-TW" altLang="zh-TW" sz="2100" b="1" dirty="0"/>
              <a:t>班</a:t>
            </a:r>
            <a:endParaRPr lang="en-US" altLang="zh-TW" sz="2100" b="1" dirty="0"/>
          </a:p>
          <a:p>
            <a:pPr>
              <a:lnSpc>
                <a:spcPts val="2850"/>
              </a:lnSpc>
            </a:pPr>
            <a:r>
              <a:rPr lang="zh-TW" altLang="en-US" sz="2100" b="1" dirty="0"/>
              <a:t>   上</a:t>
            </a:r>
            <a:r>
              <a:rPr lang="zh-TW" altLang="zh-TW" sz="2100" b="1" dirty="0"/>
              <a:t>課</a:t>
            </a:r>
            <a:r>
              <a:rPr lang="zh-TW" altLang="zh-TW" sz="2100" b="1" dirty="0"/>
              <a:t>時間</a:t>
            </a:r>
            <a:r>
              <a:rPr lang="zh-TW" altLang="zh-TW" sz="2100" b="1" dirty="0"/>
              <a:t>：</a:t>
            </a:r>
            <a:r>
              <a:rPr lang="zh-TW" altLang="en-US" sz="2100" b="1" dirty="0"/>
              <a:t>    </a:t>
            </a:r>
            <a:endParaRPr lang="en-US" altLang="zh-TW" sz="2100" b="1" dirty="0"/>
          </a:p>
          <a:p>
            <a:pPr>
              <a:lnSpc>
                <a:spcPts val="2850"/>
              </a:lnSpc>
            </a:pPr>
            <a:r>
              <a:rPr lang="zh-TW" altLang="en-US" sz="2100" b="1" dirty="0"/>
              <a:t> </a:t>
            </a:r>
            <a:r>
              <a:rPr lang="zh-TW" altLang="en-US" sz="2100" b="1" dirty="0"/>
              <a:t>   </a:t>
            </a:r>
            <a:r>
              <a:rPr lang="en-US" altLang="zh-TW" sz="2100" b="1" dirty="0"/>
              <a:t>1/21</a:t>
            </a:r>
            <a:r>
              <a:rPr lang="en-US" altLang="zh-TW" sz="2100" b="1" dirty="0"/>
              <a:t>(</a:t>
            </a:r>
            <a:r>
              <a:rPr lang="zh-TW" altLang="zh-TW" sz="2100" b="1" dirty="0"/>
              <a:t>五</a:t>
            </a:r>
            <a:r>
              <a:rPr lang="en-US" altLang="zh-TW" sz="2100" b="1" dirty="0"/>
              <a:t>)~2/10(</a:t>
            </a:r>
            <a:r>
              <a:rPr lang="zh-TW" altLang="zh-TW" sz="2100" b="1" dirty="0"/>
              <a:t>四</a:t>
            </a:r>
            <a:r>
              <a:rPr lang="en-US" altLang="zh-TW" sz="2100" b="1" dirty="0"/>
              <a:t>)</a:t>
            </a:r>
            <a:r>
              <a:rPr lang="en-US" altLang="zh-TW" sz="2100" b="1" dirty="0"/>
              <a:t>8:00~16:00</a:t>
            </a:r>
            <a:endParaRPr lang="en-US" altLang="zh-TW" sz="21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1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0" y="976519"/>
            <a:ext cx="4911873" cy="47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09441" y="2759499"/>
            <a:ext cx="24929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dirty="0">
                <a:latin typeface="Impact" panose="020B0806030902050204" pitchFamily="34" charset="0"/>
              </a:rPr>
              <a:t>二</a:t>
            </a:r>
            <a:endParaRPr lang="en-US" altLang="zh-TW" sz="3000" b="1" dirty="0">
              <a:latin typeface="Impact" panose="020B0806030902050204" pitchFamily="34" charset="0"/>
            </a:endParaRPr>
          </a:p>
          <a:p>
            <a:pPr algn="ctr"/>
            <a:r>
              <a:rPr lang="zh-TW" altLang="en-US" sz="3000" b="1" dirty="0">
                <a:latin typeface="Impact" panose="020B0806030902050204" pitchFamily="34" charset="0"/>
              </a:rPr>
              <a:t>作業準時完成</a:t>
            </a:r>
            <a:endParaRPr lang="zh-CN" altLang="en-US" sz="3000" b="1" dirty="0">
              <a:latin typeface="Impact" panose="020B080603090205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57854" y="2759498"/>
            <a:ext cx="45056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◎民族兒童徵稿、徵圖畫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>
              <a:lnSpc>
                <a:spcPts val="3300"/>
              </a:lnSpc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 及畢業生留言等</a:t>
            </a:r>
            <a:endParaRPr lang="en-US" altLang="zh-TW" sz="2400" b="1" dirty="0">
              <a:solidFill>
                <a:schemeClr val="accent2">
                  <a:lumMod val="75000"/>
                </a:schemeClr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zh-TW" altLang="en-US" sz="21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7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-1" y="969065"/>
            <a:ext cx="4911873" cy="47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185717" y="2616153"/>
            <a:ext cx="26693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en-US" sz="2700" b="1" dirty="0">
                <a:latin typeface="Impact" panose="020B0806030902050204" pitchFamily="34" charset="0"/>
              </a:rPr>
              <a:t>三</a:t>
            </a:r>
            <a:endParaRPr lang="en-US" altLang="zh-TW" sz="2700" b="1" dirty="0">
              <a:latin typeface="Impact" panose="020B080603090205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zh-TW" altLang="en-US" sz="2700" b="1" dirty="0">
                <a:latin typeface="Impact" panose="020B0806030902050204" pitchFamily="34" charset="0"/>
              </a:rPr>
              <a:t>面對憂鬱情緒時 </a:t>
            </a:r>
            <a:endParaRPr lang="en-US" altLang="zh-TW" sz="2700" b="1" dirty="0">
              <a:latin typeface="Impact" panose="020B080603090205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en-US" altLang="zh-TW" sz="2700" b="1" dirty="0">
                <a:latin typeface="Impact" panose="020B0806030902050204" pitchFamily="34" charset="0"/>
              </a:rPr>
              <a:t>"</a:t>
            </a:r>
            <a:r>
              <a:rPr lang="zh-TW" altLang="en-US" sz="2700" b="1" dirty="0">
                <a:latin typeface="Impact" panose="020B0806030902050204" pitchFamily="34" charset="0"/>
              </a:rPr>
              <a:t>自助</a:t>
            </a:r>
            <a:r>
              <a:rPr lang="en-US" altLang="zh-TW" sz="2700" b="1" dirty="0">
                <a:latin typeface="Impact" panose="020B0806030902050204" pitchFamily="34" charset="0"/>
              </a:rPr>
              <a:t>"</a:t>
            </a:r>
            <a:r>
              <a:rPr lang="zh-TW" altLang="en-US" sz="2700" b="1" dirty="0">
                <a:latin typeface="Impact" panose="020B0806030902050204" pitchFamily="34" charset="0"/>
              </a:rPr>
              <a:t>的作法</a:t>
            </a:r>
            <a:endParaRPr lang="zh-CN" altLang="en-US" sz="2700" b="1" dirty="0">
              <a:latin typeface="Impact" panose="020B080603090205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911872" y="1473461"/>
            <a:ext cx="3919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50"/>
              </a:lnSpc>
            </a:pPr>
            <a:r>
              <a:rPr lang="en-US" altLang="zh-TW" sz="21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維持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正常作息</a:t>
            </a:r>
          </a:p>
          <a:p>
            <a:pPr>
              <a:lnSpc>
                <a:spcPts val="3150"/>
              </a:lnSpc>
            </a:pPr>
            <a:r>
              <a:rPr lang="en-US" altLang="zh-TW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好好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休息</a:t>
            </a:r>
            <a:r>
              <a:rPr lang="en-US" altLang="zh-TW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睡覺</a:t>
            </a:r>
          </a:p>
          <a:p>
            <a:pPr>
              <a:lnSpc>
                <a:spcPts val="3150"/>
              </a:lnSpc>
            </a:pPr>
            <a:r>
              <a:rPr lang="en-US" altLang="zh-TW" sz="21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從事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有興趣的活動，製造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endParaRPr lang="en-US" altLang="zh-TW" sz="2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50"/>
              </a:lnSpc>
            </a:pP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的經驗</a:t>
            </a:r>
            <a:endParaRPr lang="zh-TW" altLang="en-US" sz="2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50"/>
              </a:lnSpc>
            </a:pPr>
            <a:r>
              <a:rPr lang="en-US" altLang="zh-TW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曬太陽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小鬱見光死，接觸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endParaRPr lang="en-US" altLang="zh-TW" sz="21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50"/>
              </a:lnSpc>
            </a:pPr>
            <a:r>
              <a:rPr lang="en-US" altLang="zh-TW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</a:t>
            </a:r>
            <a:endParaRPr lang="zh-TW" altLang="en-US" sz="21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50"/>
              </a:lnSpc>
            </a:pPr>
            <a:r>
              <a:rPr lang="en-US" altLang="zh-TW" sz="21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得健康，如蔬菜、水果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150"/>
              </a:lnSpc>
            </a:pP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sz="2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穀類食物、魚類等</a:t>
            </a:r>
          </a:p>
          <a:p>
            <a:pPr>
              <a:lnSpc>
                <a:spcPts val="3150"/>
              </a:lnSpc>
            </a:pPr>
            <a:r>
              <a:rPr lang="en-US" altLang="zh-TW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21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朋友、老師說說話</a:t>
            </a:r>
            <a:endParaRPr lang="en-US" altLang="zh-TW" sz="21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08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0" y="670444"/>
            <a:ext cx="4911873" cy="47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02010" y="2386781"/>
            <a:ext cx="26084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四</a:t>
            </a:r>
            <a:endParaRPr lang="en-US" altLang="zh-TW" sz="2700" b="1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zh-TW" altLang="en-US" sz="2700" b="1" dirty="0">
                <a:solidFill>
                  <a:srgbClr val="7030A0"/>
                </a:solidFill>
                <a:latin typeface="Impact" panose="020B0806030902050204" pitchFamily="34" charset="0"/>
              </a:rPr>
              <a:t>使用網路小叮嚀</a:t>
            </a:r>
            <a:endParaRPr lang="en-US" altLang="zh-TW" sz="2700" b="1" dirty="0">
              <a:solidFill>
                <a:srgbClr val="7030A0"/>
              </a:solidFill>
              <a:latin typeface="Impact" panose="020B0806030902050204" pitchFamily="34" charset="0"/>
            </a:endParaRPr>
          </a:p>
          <a:p>
            <a:pPr algn="ctr"/>
            <a:r>
              <a:rPr lang="zh-TW" altLang="en-US" sz="2700" b="1" dirty="0">
                <a:solidFill>
                  <a:srgbClr val="C00000"/>
                </a:solidFill>
                <a:latin typeface="Impact" panose="020B0806030902050204" pitchFamily="34" charset="0"/>
              </a:rPr>
              <a:t>五</a:t>
            </a:r>
            <a:r>
              <a:rPr lang="zh-TW" altLang="en-US" sz="2700" b="1" dirty="0">
                <a:solidFill>
                  <a:srgbClr val="C00000"/>
                </a:solidFill>
                <a:latin typeface="Impact" panose="020B0806030902050204" pitchFamily="34" charset="0"/>
              </a:rPr>
              <a:t>不</a:t>
            </a:r>
            <a:r>
              <a:rPr lang="zh-TW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zh-TW" altLang="en-US" sz="2700" b="1" dirty="0">
                <a:solidFill>
                  <a:schemeClr val="accent6"/>
                </a:solidFill>
                <a:latin typeface="Impact" panose="020B0806030902050204" pitchFamily="34" charset="0"/>
              </a:rPr>
              <a:t>四要</a:t>
            </a:r>
            <a:endParaRPr lang="zh-CN" altLang="en-US" sz="2700" b="1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72763" y="1859052"/>
            <a:ext cx="450563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TW" sz="27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en-US" altLang="zh-TW" sz="27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7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不違反意願</a:t>
            </a:r>
            <a:endParaRPr lang="en-US" altLang="zh-TW" sz="27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r>
              <a:rPr lang="en-US" altLang="zh-TW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◎2.</a:t>
            </a:r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不聽從自拍</a:t>
            </a:r>
            <a:endParaRPr lang="en-US" altLang="zh-TW" sz="27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r>
              <a:rPr lang="en-US" altLang="zh-TW" sz="27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◎3.</a:t>
            </a:r>
            <a:r>
              <a:rPr lang="zh-TW" altLang="en-US" sz="27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不倉促傳訊</a:t>
            </a:r>
            <a:endParaRPr lang="zh-TW" altLang="en-US" sz="27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r>
              <a:rPr lang="en-US" altLang="zh-TW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◎4.</a:t>
            </a:r>
            <a:r>
              <a:rPr lang="zh-TW" altLang="en-US" sz="27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不轉寄私密照</a:t>
            </a:r>
            <a:endParaRPr lang="en-US" altLang="zh-TW" sz="27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r>
              <a:rPr lang="en-US" altLang="zh-TW" sz="27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◎5.</a:t>
            </a:r>
            <a:r>
              <a:rPr lang="zh-TW" altLang="en-US" sz="27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不取笑被害人</a:t>
            </a:r>
            <a:endParaRPr lang="en-US" altLang="zh-TW" sz="27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80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0" y="670444"/>
            <a:ext cx="4911873" cy="47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02010" y="2386781"/>
            <a:ext cx="26084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四</a:t>
            </a:r>
            <a:endParaRPr lang="en-US" altLang="zh-TW" sz="2700" b="1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zh-TW" altLang="en-US" sz="2700" b="1" dirty="0">
                <a:solidFill>
                  <a:srgbClr val="7030A0"/>
                </a:solidFill>
                <a:latin typeface="Impact" panose="020B0806030902050204" pitchFamily="34" charset="0"/>
              </a:rPr>
              <a:t>使用網路小叮嚀</a:t>
            </a:r>
            <a:endParaRPr lang="en-US" altLang="zh-TW" sz="2700" b="1" dirty="0">
              <a:solidFill>
                <a:srgbClr val="7030A0"/>
              </a:solidFill>
              <a:latin typeface="Impact" panose="020B0806030902050204" pitchFamily="34" charset="0"/>
            </a:endParaRPr>
          </a:p>
          <a:p>
            <a:pPr algn="ctr"/>
            <a:r>
              <a:rPr lang="zh-TW" altLang="en-US" sz="2700" b="1" dirty="0">
                <a:solidFill>
                  <a:srgbClr val="C00000"/>
                </a:solidFill>
                <a:latin typeface="Impact" panose="020B0806030902050204" pitchFamily="34" charset="0"/>
              </a:rPr>
              <a:t>五</a:t>
            </a:r>
            <a:r>
              <a:rPr lang="zh-TW" altLang="en-US" sz="2700" b="1" dirty="0">
                <a:solidFill>
                  <a:srgbClr val="C00000"/>
                </a:solidFill>
                <a:latin typeface="Impact" panose="020B0806030902050204" pitchFamily="34" charset="0"/>
              </a:rPr>
              <a:t>不</a:t>
            </a:r>
            <a:r>
              <a:rPr lang="zh-TW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zh-TW" altLang="en-US" sz="2700" b="1" dirty="0">
                <a:solidFill>
                  <a:schemeClr val="accent6"/>
                </a:solidFill>
                <a:latin typeface="Impact" panose="020B0806030902050204" pitchFamily="34" charset="0"/>
              </a:rPr>
              <a:t>四要</a:t>
            </a:r>
            <a:endParaRPr lang="zh-CN" altLang="en-US" sz="2700" b="1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780217" y="1952047"/>
            <a:ext cx="4505630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如果在網路上碰到騷擾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</a:p>
          <a:p>
            <a:pPr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24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告訴師長</a:t>
            </a:r>
            <a:endParaRPr lang="zh-TW" altLang="en-US" sz="24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要截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圖存證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24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要記得報警</a:t>
            </a:r>
            <a:endParaRPr lang="zh-TW" altLang="en-US" sz="2400" b="1" dirty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要檢舉、封鎖、刪除對方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28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0" y="670444"/>
            <a:ext cx="4911873" cy="47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202010" y="2386781"/>
            <a:ext cx="2608407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四</a:t>
            </a:r>
            <a:endParaRPr lang="en-US" altLang="zh-TW" sz="2700" b="1" dirty="0">
              <a:solidFill>
                <a:schemeClr val="tx1">
                  <a:lumMod val="65000"/>
                  <a:lumOff val="35000"/>
                </a:schemeClr>
              </a:solidFill>
              <a:latin typeface="Impact" panose="020B0806030902050204" pitchFamily="34" charset="0"/>
            </a:endParaRPr>
          </a:p>
          <a:p>
            <a:pPr algn="ctr"/>
            <a:r>
              <a:rPr lang="zh-TW" altLang="en-US" sz="2700" b="1" dirty="0">
                <a:solidFill>
                  <a:srgbClr val="7030A0"/>
                </a:solidFill>
                <a:latin typeface="Impact" panose="020B0806030902050204" pitchFamily="34" charset="0"/>
              </a:rPr>
              <a:t>使用網路小叮嚀</a:t>
            </a:r>
            <a:endParaRPr lang="en-US" altLang="zh-TW" sz="2700" b="1" dirty="0">
              <a:solidFill>
                <a:srgbClr val="7030A0"/>
              </a:solidFill>
              <a:latin typeface="Impact" panose="020B0806030902050204" pitchFamily="34" charset="0"/>
            </a:endParaRPr>
          </a:p>
          <a:p>
            <a:pPr algn="ctr"/>
            <a:r>
              <a:rPr lang="zh-TW" altLang="en-US" sz="2700" b="1" dirty="0">
                <a:solidFill>
                  <a:srgbClr val="C00000"/>
                </a:solidFill>
                <a:latin typeface="Impact" panose="020B0806030902050204" pitchFamily="34" charset="0"/>
              </a:rPr>
              <a:t>五</a:t>
            </a:r>
            <a:r>
              <a:rPr lang="zh-TW" altLang="en-US" sz="2700" b="1" dirty="0">
                <a:solidFill>
                  <a:srgbClr val="C00000"/>
                </a:solidFill>
                <a:latin typeface="Impact" panose="020B0806030902050204" pitchFamily="34" charset="0"/>
              </a:rPr>
              <a:t>不</a:t>
            </a:r>
            <a:r>
              <a:rPr lang="zh-TW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zh-TW" altLang="en-US" sz="2700" b="1" dirty="0">
                <a:solidFill>
                  <a:schemeClr val="accent6"/>
                </a:solidFill>
                <a:latin typeface="Impact" panose="020B0806030902050204" pitchFamily="34" charset="0"/>
              </a:rPr>
              <a:t>四要</a:t>
            </a:r>
            <a:endParaRPr lang="zh-CN" altLang="en-US" sz="2700" b="1" dirty="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32398" y="2142317"/>
            <a:ext cx="34493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◎</a:t>
            </a:r>
            <a:r>
              <a:rPr lang="en-US" altLang="zh-TW" sz="2400" dirty="0">
                <a:hlinkClick r:id="rId3"/>
              </a:rPr>
              <a:t>https://</a:t>
            </a:r>
            <a:r>
              <a:rPr lang="en-US" altLang="zh-TW" sz="2400" dirty="0" err="1">
                <a:hlinkClick r:id="rId3"/>
              </a:rPr>
              <a:t>www.youtube.com</a:t>
            </a:r>
            <a:r>
              <a:rPr lang="en-US" altLang="zh-TW" sz="2400" dirty="0">
                <a:hlinkClick r:id="rId3"/>
              </a:rPr>
              <a:t>/</a:t>
            </a:r>
            <a:r>
              <a:rPr lang="en-US" altLang="zh-TW" sz="2400" dirty="0" err="1">
                <a:hlinkClick r:id="rId3"/>
              </a:rPr>
              <a:t>watch?v</a:t>
            </a:r>
            <a:r>
              <a:rPr lang="en-US" altLang="zh-TW" sz="2400" dirty="0">
                <a:hlinkClick r:id="rId3"/>
              </a:rPr>
              <a:t>=</a:t>
            </a:r>
            <a:r>
              <a:rPr lang="en-US" altLang="zh-TW" sz="2400" dirty="0" err="1">
                <a:hlinkClick r:id="rId3"/>
              </a:rPr>
              <a:t>l9PxRUNYttc</a:t>
            </a:r>
            <a:endParaRPr lang="en-US" altLang="zh-TW" sz="2400" dirty="0"/>
          </a:p>
          <a:p>
            <a:pPr>
              <a:lnSpc>
                <a:spcPts val="3300"/>
              </a:lnSpc>
            </a:pPr>
            <a:endParaRPr lang="en-US" altLang="zh-TW" sz="2100" b="1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110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531170_162158900000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>
            <a:fillRect/>
          </a:stretch>
        </p:blipFill>
        <p:spPr bwMode="auto">
          <a:xfrm>
            <a:off x="-1" y="969065"/>
            <a:ext cx="4911873" cy="474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4979156" y="2616153"/>
            <a:ext cx="30700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200"/>
              </a:lnSpc>
            </a:pPr>
            <a:r>
              <a:rPr lang="zh-TW" altLang="en-US" sz="3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小鹿信箱</a:t>
            </a:r>
            <a:endParaRPr lang="en-US" altLang="zh-TW" sz="30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200"/>
              </a:lnSpc>
            </a:pPr>
            <a:r>
              <a:rPr lang="zh-TW" altLang="en-US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歡迎你的來信喔</a:t>
            </a:r>
            <a:r>
              <a:rPr lang="en-US" altLang="zh-TW" sz="30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</a:p>
          <a:p>
            <a:endParaRPr lang="zh-CN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76" y="2497206"/>
            <a:ext cx="1439924" cy="21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" y="1107661"/>
            <a:ext cx="11587571" cy="450049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11356" y="4062694"/>
            <a:ext cx="4812469" cy="1585217"/>
            <a:chOff x="4805169" y="3003803"/>
            <a:chExt cx="2581661" cy="85039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491" y="3022091"/>
              <a:ext cx="509017" cy="81381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169" y="3003803"/>
              <a:ext cx="2581661" cy="850394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2" y="3656494"/>
            <a:ext cx="916270" cy="1464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9" y="1141752"/>
            <a:ext cx="1938141" cy="48589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5234"/>
            <a:ext cx="9144000" cy="298551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89194" y="1978611"/>
            <a:ext cx="3138281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50"/>
              </a:lnSpc>
            </a:pP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zh-CN" altLang="en-US" sz="3600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en-US" altLang="zh-CN" sz="3600" b="1" dirty="0">
              <a:solidFill>
                <a:schemeClr val="accent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50"/>
              </a:lnSpc>
            </a:pPr>
            <a:endParaRPr lang="en-US" altLang="zh-CN" sz="3600" b="1" dirty="0">
              <a:solidFill>
                <a:srgbClr val="865B3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450"/>
              </a:lnSpc>
            </a:pPr>
            <a:r>
              <a:rPr lang="zh-TW" altLang="en-US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假期充實愉快</a:t>
            </a:r>
            <a:r>
              <a:rPr lang="en-US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CN" altLang="en-US" sz="3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91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823423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zh-TW" altLang="en-US" b="1" dirty="0">
                <a:solidFill>
                  <a:srgbClr val="FF66FF"/>
                </a:solidFill>
              </a:rPr>
              <a:t>   </a:t>
            </a:r>
            <a:r>
              <a:rPr lang="zh-TW" altLang="en-US" sz="6700" b="1" dirty="0">
                <a:solidFill>
                  <a:srgbClr val="FF66FF"/>
                </a:solidFill>
              </a:rPr>
              <a:t>嘉義市民族國小</a:t>
            </a:r>
            <a:r>
              <a:rPr lang="en-US" altLang="zh-TW" sz="6700" b="1" dirty="0">
                <a:solidFill>
                  <a:srgbClr val="FF66FF"/>
                </a:solidFill>
              </a:rPr>
              <a:t/>
            </a:r>
            <a:br>
              <a:rPr lang="en-US" altLang="zh-TW" sz="6700" b="1" dirty="0">
                <a:solidFill>
                  <a:srgbClr val="FF66FF"/>
                </a:solidFill>
              </a:rPr>
            </a:br>
            <a:r>
              <a:rPr lang="en-US" altLang="zh-TW" sz="6700" b="1" dirty="0">
                <a:solidFill>
                  <a:srgbClr val="FF66FF"/>
                </a:solidFill>
              </a:rPr>
              <a:t>110</a:t>
            </a:r>
            <a:r>
              <a:rPr lang="zh-TW" altLang="en-US" sz="6700" b="1" dirty="0">
                <a:solidFill>
                  <a:srgbClr val="FF66FF"/>
                </a:solidFill>
              </a:rPr>
              <a:t>學年度第一學期</a:t>
            </a:r>
            <a:r>
              <a:rPr lang="en-US" altLang="zh-TW" sz="6700" b="1" dirty="0">
                <a:solidFill>
                  <a:srgbClr val="FF66FF"/>
                </a:solidFill>
              </a:rPr>
              <a:t/>
            </a:r>
            <a:br>
              <a:rPr lang="en-US" altLang="zh-TW" sz="6700" b="1" dirty="0">
                <a:solidFill>
                  <a:srgbClr val="FF66FF"/>
                </a:solidFill>
              </a:rPr>
            </a:br>
            <a:r>
              <a:rPr lang="zh-TW" altLang="en-US" sz="6700" b="1" dirty="0">
                <a:solidFill>
                  <a:srgbClr val="FF66FF"/>
                </a:solidFill>
              </a:rPr>
              <a:t> 休業式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3495" y="4005064"/>
            <a:ext cx="5637010" cy="882119"/>
          </a:xfrm>
        </p:spPr>
        <p:txBody>
          <a:bodyPr>
            <a:noAutofit/>
          </a:bodyPr>
          <a:lstStyle/>
          <a:p>
            <a:r>
              <a:rPr lang="zh-TW" altLang="en-US" sz="7200" b="1" dirty="0">
                <a:solidFill>
                  <a:srgbClr val="FFFF00"/>
                </a:solidFill>
              </a:rPr>
              <a:t>  學務處報告</a:t>
            </a:r>
          </a:p>
        </p:txBody>
      </p:sp>
    </p:spTree>
    <p:extLst>
      <p:ext uri="{BB962C8B-B14F-4D97-AF65-F5344CB8AC3E}">
        <p14:creationId xmlns:p14="http://schemas.microsoft.com/office/powerpoint/2010/main" val="357607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12511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B0F0"/>
                </a:solidFill>
              </a:rPr>
              <a:t>學務處師長叮嚀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8568952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/>
              <a:t>※</a:t>
            </a:r>
            <a:r>
              <a:rPr lang="zh-TW" altLang="en-US" sz="3600" dirty="0"/>
              <a:t>寒假期間請安排有益身心的活動  流連 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   網咖及涉足不良場所。</a:t>
            </a:r>
            <a:endParaRPr lang="en-US" altLang="zh-TW" sz="3600" dirty="0"/>
          </a:p>
          <a:p>
            <a:pPr marL="0" indent="0">
              <a:buNone/>
            </a:pPr>
            <a:r>
              <a:rPr lang="en-US" altLang="zh-TW" sz="3600" dirty="0"/>
              <a:t>※</a:t>
            </a:r>
            <a:r>
              <a:rPr lang="zh-TW" altLang="en-US" sz="3600" dirty="0"/>
              <a:t>外出請告訴家長去處，並注意安全。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65" y="3645024"/>
            <a:ext cx="2448271" cy="286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2478612" cy="286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662" y="3645024"/>
            <a:ext cx="2589481" cy="286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94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7921" y="0"/>
            <a:ext cx="6512511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B0F0"/>
                </a:solidFill>
              </a:rPr>
              <a:t>學務處師長叮嚀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52384" y="1034400"/>
            <a:ext cx="8208912" cy="347472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altLang="zh-TW" sz="3600" dirty="0"/>
              <a:t>  ※</a:t>
            </a:r>
            <a:r>
              <a:rPr lang="zh-TW" altLang="zh-TW" sz="4400" dirty="0"/>
              <a:t>寒假軌跡紀錄表，請</a:t>
            </a:r>
            <a:r>
              <a:rPr lang="zh-TW" altLang="en-US" sz="4400" dirty="0"/>
              <a:t>記得每日</a:t>
            </a:r>
            <a:endParaRPr lang="en-US" altLang="zh-TW" sz="4400" dirty="0"/>
          </a:p>
          <a:p>
            <a:pPr marL="0" lvl="0" indent="0">
              <a:buNone/>
            </a:pPr>
            <a:r>
              <a:rPr lang="zh-TW" altLang="en-US" sz="4400" dirty="0"/>
              <a:t>    填寫，</a:t>
            </a:r>
            <a:r>
              <a:rPr lang="zh-TW" altLang="zh-TW" sz="4400" dirty="0"/>
              <a:t>務必配合戴口罩、勤洗</a:t>
            </a:r>
            <a:endParaRPr lang="en-US" altLang="zh-TW" sz="4400" dirty="0"/>
          </a:p>
          <a:p>
            <a:pPr marL="0" lvl="0" indent="0">
              <a:buNone/>
            </a:pPr>
            <a:r>
              <a:rPr lang="zh-TW" altLang="en-US" sz="4400" dirty="0"/>
              <a:t>    </a:t>
            </a:r>
            <a:r>
              <a:rPr lang="zh-TW" altLang="zh-TW" sz="4400" dirty="0"/>
              <a:t>手、保持社交距離、疫情期間</a:t>
            </a:r>
            <a:endParaRPr lang="en-US" altLang="zh-TW" sz="4400" dirty="0"/>
          </a:p>
          <a:p>
            <a:pPr marL="0" lvl="0" indent="0">
              <a:buNone/>
            </a:pPr>
            <a:r>
              <a:rPr lang="zh-TW" altLang="en-US" sz="4400" dirty="0"/>
              <a:t>    </a:t>
            </a:r>
            <a:r>
              <a:rPr lang="zh-TW" altLang="zh-TW" sz="4400" dirty="0"/>
              <a:t>減少外出，軌跡紀錄表於開學</a:t>
            </a:r>
            <a:endParaRPr lang="en-US" altLang="zh-TW" sz="4400" dirty="0"/>
          </a:p>
          <a:p>
            <a:pPr marL="0" lvl="0" indent="0">
              <a:buNone/>
            </a:pPr>
            <a:r>
              <a:rPr lang="zh-TW" altLang="en-US" sz="4400" dirty="0"/>
              <a:t>    </a:t>
            </a:r>
            <a:r>
              <a:rPr lang="zh-TW" altLang="zh-TW" sz="4400" dirty="0"/>
              <a:t>收回。</a:t>
            </a:r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E031273-B9F4-42D4-9C8C-0E8E97DE0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61048"/>
            <a:ext cx="547260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1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5536" y="83671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altLang="zh-TW" sz="3600" b="1" dirty="0">
                <a:solidFill>
                  <a:srgbClr val="FFFF00"/>
                </a:solidFill>
              </a:rPr>
              <a:t>110</a:t>
            </a:r>
            <a:r>
              <a:rPr lang="zh-TW" altLang="en-US" sz="3600" b="1" dirty="0">
                <a:solidFill>
                  <a:srgbClr val="FFFF00"/>
                </a:solidFill>
              </a:rPr>
              <a:t>學年度寒假學務處辦理集訓及育樂營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EC7B9847-8EE5-4F5F-B9D1-4E654F5E9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24341"/>
              </p:ext>
            </p:extLst>
          </p:nvPr>
        </p:nvGraphicFramePr>
        <p:xfrm>
          <a:off x="323528" y="1700808"/>
          <a:ext cx="8496944" cy="4608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053">
                  <a:extLst>
                    <a:ext uri="{9D8B030D-6E8A-4147-A177-3AD203B41FA5}">
                      <a16:colId xmlns:a16="http://schemas.microsoft.com/office/drawing/2014/main" val="550366022"/>
                    </a:ext>
                  </a:extLst>
                </a:gridCol>
                <a:gridCol w="409827">
                  <a:extLst>
                    <a:ext uri="{9D8B030D-6E8A-4147-A177-3AD203B41FA5}">
                      <a16:colId xmlns:a16="http://schemas.microsoft.com/office/drawing/2014/main" val="3409268900"/>
                    </a:ext>
                  </a:extLst>
                </a:gridCol>
                <a:gridCol w="684281">
                  <a:extLst>
                    <a:ext uri="{9D8B030D-6E8A-4147-A177-3AD203B41FA5}">
                      <a16:colId xmlns:a16="http://schemas.microsoft.com/office/drawing/2014/main" val="1040391797"/>
                    </a:ext>
                  </a:extLst>
                </a:gridCol>
                <a:gridCol w="684281">
                  <a:extLst>
                    <a:ext uri="{9D8B030D-6E8A-4147-A177-3AD203B41FA5}">
                      <a16:colId xmlns:a16="http://schemas.microsoft.com/office/drawing/2014/main" val="3427429817"/>
                    </a:ext>
                  </a:extLst>
                </a:gridCol>
                <a:gridCol w="1834020">
                  <a:extLst>
                    <a:ext uri="{9D8B030D-6E8A-4147-A177-3AD203B41FA5}">
                      <a16:colId xmlns:a16="http://schemas.microsoft.com/office/drawing/2014/main" val="2532748330"/>
                    </a:ext>
                  </a:extLst>
                </a:gridCol>
                <a:gridCol w="4337482">
                  <a:extLst>
                    <a:ext uri="{9D8B030D-6E8A-4147-A177-3AD203B41FA5}">
                      <a16:colId xmlns:a16="http://schemas.microsoft.com/office/drawing/2014/main" val="1023285511"/>
                    </a:ext>
                  </a:extLst>
                </a:gridCol>
              </a:tblGrid>
              <a:tr h="928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111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1-2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21-22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24-28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7-9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五</a:t>
                      </a:r>
                      <a:r>
                        <a:rPr lang="en-US" sz="1800" b="1" kern="100" dirty="0">
                          <a:effectLst/>
                        </a:rPr>
                        <a:t>-</a:t>
                      </a:r>
                      <a:r>
                        <a:rPr lang="zh-TW" sz="1800" b="1" kern="100" dirty="0">
                          <a:effectLst/>
                        </a:rPr>
                        <a:t>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一</a:t>
                      </a:r>
                      <a:r>
                        <a:rPr lang="en-US" sz="1800" b="1" kern="100" dirty="0">
                          <a:effectLst/>
                        </a:rPr>
                        <a:t>-</a:t>
                      </a:r>
                      <a:r>
                        <a:rPr lang="zh-TW" sz="1800" b="1" kern="100" dirty="0">
                          <a:effectLst/>
                        </a:rPr>
                        <a:t>五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一</a:t>
                      </a:r>
                      <a:r>
                        <a:rPr lang="en-US" sz="1800" b="1" kern="100" dirty="0">
                          <a:effectLst/>
                        </a:rPr>
                        <a:t>-</a:t>
                      </a:r>
                      <a:r>
                        <a:rPr lang="zh-TW" sz="1800" b="1" kern="100" dirty="0">
                          <a:effectLst/>
                        </a:rPr>
                        <a:t>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棒球寒假集訓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 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棒球：</a:t>
                      </a:r>
                      <a:r>
                        <a:rPr lang="en-US" sz="1800" b="1" kern="100" dirty="0">
                          <a:effectLst/>
                        </a:rPr>
                        <a:t>8:30-11:50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(1/21-1/22,1/24-1/28,2/7-2/9</a:t>
                      </a:r>
                      <a:r>
                        <a:rPr lang="zh-TW" sz="1800" b="1" kern="100" dirty="0">
                          <a:effectLst/>
                        </a:rPr>
                        <a:t>共</a:t>
                      </a:r>
                      <a:r>
                        <a:rPr lang="en-US" sz="1800" b="1" kern="100" dirty="0">
                          <a:effectLst/>
                        </a:rPr>
                        <a:t>10</a:t>
                      </a:r>
                      <a:r>
                        <a:rPr lang="zh-TW" sz="1800" b="1" kern="100" dirty="0">
                          <a:effectLst/>
                        </a:rPr>
                        <a:t>天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026434"/>
                  </a:ext>
                </a:extLst>
              </a:tr>
              <a:tr h="619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111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1-2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24-28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7-9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一</a:t>
                      </a:r>
                      <a:r>
                        <a:rPr lang="en-US" sz="1800" b="1" kern="100" dirty="0">
                          <a:effectLst/>
                        </a:rPr>
                        <a:t>-</a:t>
                      </a:r>
                      <a:r>
                        <a:rPr lang="zh-TW" sz="1800" b="1" kern="100" dirty="0">
                          <a:effectLst/>
                        </a:rPr>
                        <a:t>五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一</a:t>
                      </a:r>
                      <a:r>
                        <a:rPr lang="en-US" sz="1800" b="1" kern="100" dirty="0">
                          <a:effectLst/>
                        </a:rPr>
                        <a:t>-</a:t>
                      </a:r>
                      <a:r>
                        <a:rPr lang="zh-TW" sz="1800" b="1" kern="100" dirty="0">
                          <a:effectLst/>
                        </a:rPr>
                        <a:t>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籃球寒假集訓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籃球</a:t>
                      </a:r>
                      <a:r>
                        <a:rPr lang="en-US" sz="1800" b="1" kern="100" dirty="0">
                          <a:effectLst/>
                        </a:rPr>
                        <a:t>:8:30-11:30(</a:t>
                      </a:r>
                      <a:r>
                        <a:rPr lang="zh-TW" sz="1800" b="1" kern="100" dirty="0">
                          <a:effectLst/>
                        </a:rPr>
                        <a:t>地點</a:t>
                      </a:r>
                      <a:r>
                        <a:rPr lang="en-US" sz="1800" b="1" kern="100" dirty="0">
                          <a:effectLst/>
                        </a:rPr>
                        <a:t>:</a:t>
                      </a:r>
                      <a:r>
                        <a:rPr lang="zh-TW" sz="1800" b="1" kern="100" dirty="0">
                          <a:effectLst/>
                        </a:rPr>
                        <a:t>風雨球場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(1/24-1/28,2/7-2/9</a:t>
                      </a:r>
                      <a:r>
                        <a:rPr lang="zh-TW" sz="1800" b="1" kern="100" dirty="0">
                          <a:effectLst/>
                        </a:rPr>
                        <a:t>共</a:t>
                      </a:r>
                      <a:r>
                        <a:rPr lang="en-US" sz="1800" b="1" kern="100" dirty="0">
                          <a:effectLst/>
                        </a:rPr>
                        <a:t>8</a:t>
                      </a:r>
                      <a:r>
                        <a:rPr lang="zh-TW" sz="1800" b="1" kern="100" dirty="0">
                          <a:effectLst/>
                        </a:rPr>
                        <a:t>天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730361"/>
                  </a:ext>
                </a:extLst>
              </a:tr>
              <a:tr h="24767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111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24-28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一</a:t>
                      </a:r>
                      <a:r>
                        <a:rPr lang="en-US" sz="1800" b="1" kern="100" dirty="0">
                          <a:effectLst/>
                        </a:rPr>
                        <a:t>-</a:t>
                      </a:r>
                      <a:r>
                        <a:rPr lang="zh-TW" sz="1800" b="1" kern="100" dirty="0">
                          <a:effectLst/>
                        </a:rPr>
                        <a:t>五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寒假育樂營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時間及地點</a:t>
                      </a:r>
                      <a:r>
                        <a:rPr lang="en-US" sz="1800" b="1" kern="100" dirty="0">
                          <a:effectLst/>
                        </a:rPr>
                        <a:t>:1/24-1/28 9:00~11:00 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 1.</a:t>
                      </a:r>
                      <a:r>
                        <a:rPr lang="zh-TW" sz="1800" b="1" kern="100" dirty="0">
                          <a:effectLst/>
                        </a:rPr>
                        <a:t>動力樂高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博學樓自然教室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 2.</a:t>
                      </a:r>
                      <a:r>
                        <a:rPr lang="zh-TW" sz="1800" b="1" kern="100" dirty="0">
                          <a:effectLst/>
                        </a:rPr>
                        <a:t>街舞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活動中心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 3.</a:t>
                      </a:r>
                      <a:r>
                        <a:rPr lang="zh-TW" sz="1800" b="1" kern="100" dirty="0">
                          <a:effectLst/>
                        </a:rPr>
                        <a:t>飛盤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綜合球場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 4.</a:t>
                      </a:r>
                      <a:r>
                        <a:rPr lang="zh-TW" sz="1800" b="1" kern="100" dirty="0">
                          <a:effectLst/>
                        </a:rPr>
                        <a:t>直排輪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一樓穿堂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marL="381000" indent="-38100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 5.</a:t>
                      </a:r>
                      <a:r>
                        <a:rPr lang="zh-TW" sz="1800" b="1" kern="100" dirty="0">
                          <a:effectLst/>
                        </a:rPr>
                        <a:t>兒童高爾夫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室內高爾夫教室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marL="381000" indent="-38100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 6.</a:t>
                      </a:r>
                      <a:r>
                        <a:rPr lang="zh-TW" sz="1800" b="1" kern="100" dirty="0">
                          <a:effectLst/>
                        </a:rPr>
                        <a:t>有氧空手道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篤行樓一樓穿堂</a:t>
                      </a:r>
                      <a:r>
                        <a:rPr lang="en-US" sz="1800" b="1" kern="100" dirty="0">
                          <a:effectLst/>
                        </a:rPr>
                        <a:t>) </a:t>
                      </a:r>
                      <a:endParaRPr lang="zh-TW" sz="1800" b="1" kern="100" dirty="0">
                        <a:effectLst/>
                      </a:endParaRPr>
                    </a:p>
                    <a:p>
                      <a:pPr marL="381000" indent="-381000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  7.</a:t>
                      </a:r>
                      <a:r>
                        <a:rPr lang="zh-TW" sz="1800" b="1" kern="100" dirty="0">
                          <a:effectLst/>
                        </a:rPr>
                        <a:t>六年四班樂樂棒球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TW" sz="1800" b="1" kern="100" dirty="0">
                          <a:effectLst/>
                        </a:rPr>
                        <a:t>操場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964320"/>
                  </a:ext>
                </a:extLst>
              </a:tr>
              <a:tr h="583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111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2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7-9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一</a:t>
                      </a:r>
                      <a:r>
                        <a:rPr lang="en-US" sz="1800" b="1" kern="100" dirty="0">
                          <a:effectLst/>
                        </a:rPr>
                        <a:t>-</a:t>
                      </a:r>
                      <a:r>
                        <a:rPr lang="zh-TW" sz="1800" b="1" kern="100" dirty="0">
                          <a:effectLst/>
                        </a:rPr>
                        <a:t>三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國樂團寒假集訓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</a:rPr>
                        <a:t>時間</a:t>
                      </a:r>
                      <a:r>
                        <a:rPr lang="en-US" sz="1800" b="1" kern="100" dirty="0">
                          <a:effectLst/>
                        </a:rPr>
                        <a:t>:8:30-11:30</a:t>
                      </a:r>
                      <a:endParaRPr lang="zh-TW" sz="18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69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92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040703" y="2927559"/>
            <a:ext cx="205969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</a:rPr>
              <a:t>學校網站首頁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63E91B98-1BB2-4B94-9EDE-ED2E3256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395" y="479566"/>
            <a:ext cx="6512511" cy="908720"/>
          </a:xfrm>
        </p:spPr>
        <p:txBody>
          <a:bodyPr/>
          <a:lstStyle/>
          <a:p>
            <a:r>
              <a:rPr lang="zh-TW" altLang="en-US" b="1" dirty="0">
                <a:solidFill>
                  <a:srgbClr val="00B0F0"/>
                </a:solidFill>
              </a:rPr>
              <a:t>學務處師長叮嚀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D1937C9-4F0E-4863-A6CE-1F7929F56640}"/>
              </a:ext>
            </a:extLst>
          </p:cNvPr>
          <p:cNvSpPr/>
          <p:nvPr/>
        </p:nvSpPr>
        <p:spPr>
          <a:xfrm>
            <a:off x="5220072" y="1988840"/>
            <a:ext cx="3923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zh-TW" altLang="en-US" sz="3600" b="1" dirty="0">
                <a:solidFill>
                  <a:srgbClr val="FF66FF"/>
                </a:solidFill>
              </a:rPr>
              <a:t>期末重要行事通知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299F9D43-D6C0-4962-A494-8ABE11268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932041" cy="666936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9446DEE-E819-427E-AAF0-373AB1FCD0FF}"/>
              </a:ext>
            </a:extLst>
          </p:cNvPr>
          <p:cNvSpPr/>
          <p:nvPr/>
        </p:nvSpPr>
        <p:spPr>
          <a:xfrm>
            <a:off x="5136624" y="3681612"/>
            <a:ext cx="3877985" cy="46166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TW" altLang="zh-TW" sz="2400" b="1" dirty="0">
                <a:solidFill>
                  <a:schemeClr val="accent6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請依表列日期參加相關活動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47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FE8A5D95-32A2-4835-9988-9EC49C1A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7871" y="-35741"/>
            <a:ext cx="6512511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B0F0"/>
                </a:solidFill>
              </a:rPr>
              <a:t>學務處師長叮嚀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146FC5E-DD7B-4BAD-B471-012D30026FFF}"/>
              </a:ext>
            </a:extLst>
          </p:cNvPr>
          <p:cNvSpPr/>
          <p:nvPr/>
        </p:nvSpPr>
        <p:spPr>
          <a:xfrm>
            <a:off x="447942" y="1355347"/>
            <a:ext cx="52761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111</a:t>
            </a:r>
            <a:r>
              <a:rPr lang="zh-TW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年</a:t>
            </a:r>
            <a:r>
              <a:rPr lang="en-US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TW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月</a:t>
            </a:r>
            <a:r>
              <a:rPr lang="en-US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zh-TW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日</a:t>
            </a:r>
            <a:r>
              <a:rPr lang="en-US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六</a:t>
            </a:r>
            <a:r>
              <a:rPr lang="en-US" altLang="zh-TW" sz="3200" b="1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將舉辦文藝芳鄰暨才藝發表會，地點為</a:t>
            </a:r>
            <a:r>
              <a:rPr lang="zh-TW" altLang="zh-TW" sz="3200" b="1" dirty="0">
                <a:solidFill>
                  <a:srgbClr val="FF66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嘉義市城隍廟</a:t>
            </a:r>
            <a:r>
              <a:rPr lang="zh-TW" altLang="zh-TW" sz="32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，有意參加的同學</a:t>
            </a:r>
            <a:r>
              <a:rPr lang="zh-TW" alt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可</a:t>
            </a:r>
            <a:r>
              <a:rPr lang="zh-TW" altLang="zh-TW" sz="32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利用寒假期間加強準備</a:t>
            </a:r>
            <a:r>
              <a:rPr lang="zh-TW" alt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，開學後會進行甄選。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23B8469-9F6D-401C-863E-21E3EA5E5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8264"/>
            <a:ext cx="2699790" cy="203988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626BCAD-69D0-49BE-9857-F39B82AF8D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4729480"/>
            <a:ext cx="2699792" cy="214219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0C07880-DA4B-4C6E-9B15-5108F11B99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54" y="4729480"/>
            <a:ext cx="3099691" cy="203988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4980135E-D5BB-4E8D-A2A0-4A2D1908C0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45" y="1556791"/>
            <a:ext cx="2989500" cy="27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0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6400800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>
                <a:solidFill>
                  <a:srgbClr val="FF0000"/>
                </a:solidFill>
              </a:rPr>
              <a:t> </a:t>
            </a:r>
            <a:r>
              <a:rPr lang="zh-TW" altLang="en-US" sz="6000" b="1" dirty="0">
                <a:solidFill>
                  <a:schemeClr val="accent5">
                    <a:lumMod val="75000"/>
                  </a:schemeClr>
                </a:solidFill>
              </a:rPr>
              <a:t>祝大家</a:t>
            </a:r>
            <a:endParaRPr lang="en-US" altLang="zh-TW" sz="6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rgbClr val="00B050"/>
                </a:solidFill>
              </a:rPr>
              <a:t>寒假</a:t>
            </a:r>
            <a:endParaRPr lang="en-US" altLang="zh-TW" sz="6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rgbClr val="FF66FF"/>
                </a:solidFill>
              </a:rPr>
              <a:t>充實愉快</a:t>
            </a:r>
            <a:r>
              <a:rPr lang="en-US" altLang="zh-TW" sz="6000" b="1" dirty="0">
                <a:solidFill>
                  <a:srgbClr val="FF66FF"/>
                </a:solidFill>
              </a:rPr>
              <a:t>!</a:t>
            </a:r>
            <a:endParaRPr lang="zh-TW" altLang="en-US" sz="6000" b="1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9111349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飛機雲</Template>
  <TotalTime>251</TotalTime>
  <Words>617</Words>
  <Application>Microsoft Office PowerPoint</Application>
  <PresentationFormat>如螢幕大小 (4:3)</PresentationFormat>
  <Paragraphs>121</Paragraphs>
  <Slides>19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3" baseType="lpstr">
      <vt:lpstr>Batang</vt:lpstr>
      <vt:lpstr>Cordia New</vt:lpstr>
      <vt:lpstr>微软雅黑</vt:lpstr>
      <vt:lpstr>宋体</vt:lpstr>
      <vt:lpstr>細明體</vt:lpstr>
      <vt:lpstr>新細明體</vt:lpstr>
      <vt:lpstr>標楷體</vt:lpstr>
      <vt:lpstr>Arial</vt:lpstr>
      <vt:lpstr>Bodoni MT Black</vt:lpstr>
      <vt:lpstr>Calibri</vt:lpstr>
      <vt:lpstr>Century Gothic</vt:lpstr>
      <vt:lpstr>Impact</vt:lpstr>
      <vt:lpstr>Times New Roman</vt:lpstr>
      <vt:lpstr>飛機雲</vt:lpstr>
      <vt:lpstr>   嘉義市民族國小 110學年度第一學期  休業式</vt:lpstr>
      <vt:lpstr>PowerPoint 簡報</vt:lpstr>
      <vt:lpstr>   嘉義市民族國小 110學年度第一學期  休業式</vt:lpstr>
      <vt:lpstr>學務處師長叮嚀</vt:lpstr>
      <vt:lpstr>學務處師長叮嚀</vt:lpstr>
      <vt:lpstr>PowerPoint 簡報</vt:lpstr>
      <vt:lpstr>學務處師長叮嚀</vt:lpstr>
      <vt:lpstr>學務處師長叮嚀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嘉義市民族國小 105學年度第二學期休業式</dc:title>
  <dc:creator>user</dc:creator>
  <cp:lastModifiedBy>User</cp:lastModifiedBy>
  <cp:revision>40</cp:revision>
  <dcterms:created xsi:type="dcterms:W3CDTF">2017-06-29T05:44:12Z</dcterms:created>
  <dcterms:modified xsi:type="dcterms:W3CDTF">2022-01-21T08:31:26Z</dcterms:modified>
</cp:coreProperties>
</file>